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handoutMasterIdLst>
    <p:handoutMasterId r:id="rId14"/>
  </p:handoutMasterIdLst>
  <p:sldIdLst>
    <p:sldId id="385" r:id="rId2"/>
    <p:sldId id="386" r:id="rId3"/>
    <p:sldId id="387" r:id="rId4"/>
    <p:sldId id="396" r:id="rId5"/>
    <p:sldId id="388" r:id="rId6"/>
    <p:sldId id="389" r:id="rId7"/>
    <p:sldId id="390" r:id="rId8"/>
    <p:sldId id="391" r:id="rId9"/>
    <p:sldId id="392" r:id="rId10"/>
    <p:sldId id="394" r:id="rId11"/>
    <p:sldId id="395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536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6" y="28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C5C1A9-CD60-4CFF-B711-7E8A1537A9D3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848B6C-6EB0-44BF-9D5D-C2879AD3C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15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2F870B7-76B0-434D-B1A1-F6B9B1113C3F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B499EF-B9E7-4381-A4FC-2424672A2B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36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FE7F-CDBA-4F04-941D-7992C76BCEC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106-B6EC-4DD7-8F78-AD34A69B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FE7F-CDBA-4F04-941D-7992C76BCEC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106-B6EC-4DD7-8F78-AD34A69B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76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FE7F-CDBA-4F04-941D-7992C76BCEC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106-B6EC-4DD7-8F78-AD34A69B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21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FE7F-CDBA-4F04-941D-7992C76BCEC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106-B6EC-4DD7-8F78-AD34A69B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8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FE7F-CDBA-4F04-941D-7992C76BCEC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106-B6EC-4DD7-8F78-AD34A69B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9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FE7F-CDBA-4F04-941D-7992C76BCEC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106-B6EC-4DD7-8F78-AD34A69B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6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FE7F-CDBA-4F04-941D-7992C76BCEC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106-B6EC-4DD7-8F78-AD34A69B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8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FE7F-CDBA-4F04-941D-7992C76BCEC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106-B6EC-4DD7-8F78-AD34A69B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6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FE7F-CDBA-4F04-941D-7992C76BCEC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106-B6EC-4DD7-8F78-AD34A69B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61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FE7F-CDBA-4F04-941D-7992C76BCEC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106-B6EC-4DD7-8F78-AD34A69B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7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2FE7F-CDBA-4F04-941D-7992C76BCEC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62106-B6EC-4DD7-8F78-AD34A69B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267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2FE7F-CDBA-4F04-941D-7992C76BCEC1}" type="datetimeFigureOut">
              <a:rPr lang="en-US" smtClean="0"/>
              <a:t>10/24/2019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62106-B6EC-4DD7-8F78-AD34A69B3E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68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&amp;esrc=s&amp;frm=1&amp;source=images&amp;cd=&amp;cad=rja&amp;docid=IMDkAQOzuNh-qM&amp;tbnid=OwwOaZnEy0Jm4M:&amp;ved=0CAUQjRw&amp;url=http%3A%2F%2Fen.wikipedia.org%2Fwiki%2FLeopard_cat&amp;ei=7lNlUv2EKcXh4APBuoGwCg&amp;bvm=bv.54934254,d.dmg&amp;psig=AFQjCNHMgOjOZLpgapDBlh52liB1Qa4s3A&amp;ust=1382458729078066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2166" y="543352"/>
            <a:ext cx="10404088" cy="1593850"/>
          </a:xfrm>
        </p:spPr>
        <p:txBody>
          <a:bodyPr/>
          <a:lstStyle/>
          <a:p>
            <a:pPr eaLnBrk="1" hangingPunct="1"/>
            <a:r>
              <a:rPr lang="en-US" altLang="en-US" sz="48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Why have Human Identity Testing?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944534" y="1958782"/>
            <a:ext cx="883869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altLang="en-US" sz="2800" b="1" cap="small" dirty="0">
                <a:latin typeface="Century Gothic" panose="020B0502020202020204" pitchFamily="34" charset="0"/>
              </a:rPr>
              <a:t> Forensic/criminal cases – identify a perpetrator</a:t>
            </a:r>
            <a:br>
              <a:rPr lang="en-US" altLang="en-US" sz="2800" b="1" cap="small" dirty="0">
                <a:latin typeface="Century Gothic" panose="020B0502020202020204" pitchFamily="34" charset="0"/>
              </a:rPr>
            </a:br>
            <a:endParaRPr lang="en-US" altLang="en-US" sz="2800" b="1" cap="small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altLang="en-US" sz="2800" b="1" cap="small" dirty="0">
                <a:latin typeface="Century Gothic" panose="020B0502020202020204" pitchFamily="34" charset="0"/>
              </a:rPr>
              <a:t> Paternity testing</a:t>
            </a:r>
            <a:br>
              <a:rPr lang="en-US" altLang="en-US" sz="2800" b="1" cap="small" dirty="0">
                <a:latin typeface="Century Gothic" panose="020B0502020202020204" pitchFamily="34" charset="0"/>
              </a:rPr>
            </a:br>
            <a:endParaRPr lang="en-US" altLang="en-US" sz="2800" b="1" cap="small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altLang="en-US" sz="2800" b="1" cap="small" dirty="0">
                <a:latin typeface="Century Gothic" panose="020B0502020202020204" pitchFamily="34" charset="0"/>
              </a:rPr>
              <a:t> Historical investigations – Jefferson/</a:t>
            </a:r>
            <a:r>
              <a:rPr lang="en-US" altLang="en-US" sz="2800" b="1" cap="small" dirty="0" err="1">
                <a:latin typeface="Century Gothic" panose="020B0502020202020204" pitchFamily="34" charset="0"/>
              </a:rPr>
              <a:t>Hemings</a:t>
            </a:r>
            <a:br>
              <a:rPr lang="en-US" altLang="en-US" sz="2800" b="1" cap="small" dirty="0">
                <a:latin typeface="Century Gothic" panose="020B0502020202020204" pitchFamily="34" charset="0"/>
              </a:rPr>
            </a:br>
            <a:endParaRPr lang="en-US" altLang="en-US" sz="2800" b="1" cap="small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altLang="en-US" sz="2800" b="1" cap="small" dirty="0">
                <a:latin typeface="Century Gothic" panose="020B0502020202020204" pitchFamily="34" charset="0"/>
              </a:rPr>
              <a:t> Mass disasters – mass graves, mudslides</a:t>
            </a:r>
            <a:br>
              <a:rPr lang="en-US" altLang="en-US" sz="2800" b="1" cap="small" dirty="0">
                <a:latin typeface="Century Gothic" panose="020B0502020202020204" pitchFamily="34" charset="0"/>
              </a:rPr>
            </a:br>
            <a:endParaRPr lang="en-US" altLang="en-US" sz="2800" b="1" cap="small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en-US" altLang="en-US" sz="2800" b="1" cap="small" dirty="0">
                <a:latin typeface="Century Gothic" panose="020B0502020202020204" pitchFamily="34" charset="0"/>
              </a:rPr>
              <a:t> Military DNA “dog tag”</a:t>
            </a:r>
          </a:p>
        </p:txBody>
      </p:sp>
    </p:spTree>
    <p:extLst>
      <p:ext uri="{BB962C8B-B14F-4D97-AF65-F5344CB8AC3E}">
        <p14:creationId xmlns:p14="http://schemas.microsoft.com/office/powerpoint/2010/main" val="406417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849351" y="610451"/>
            <a:ext cx="10515600" cy="1325563"/>
          </a:xfrm>
        </p:spPr>
        <p:txBody>
          <a:bodyPr/>
          <a:lstStyle/>
          <a:p>
            <a:r>
              <a:rPr lang="en-US" altLang="en-US" b="1" dirty="0">
                <a:latin typeface="Century Gothic" panose="020B0502020202020204" pitchFamily="34" charset="0"/>
              </a:rPr>
              <a:t>DNA Barcoding – </a:t>
            </a:r>
            <a:br>
              <a:rPr lang="en-US" altLang="en-US" b="1" dirty="0">
                <a:latin typeface="Century Gothic" panose="020B0502020202020204" pitchFamily="34" charset="0"/>
              </a:rPr>
            </a:br>
            <a:r>
              <a:rPr lang="en-US" altLang="en-US" b="1" dirty="0">
                <a:latin typeface="Century Gothic" panose="020B0502020202020204" pitchFamily="34" charset="0"/>
              </a:rPr>
              <a:t>you paid what for that fish?</a:t>
            </a:r>
          </a:p>
        </p:txBody>
      </p:sp>
      <p:pic>
        <p:nvPicPr>
          <p:cNvPr id="12291" name="Picture 2" descr="http://phe.rockefeller.edu/barcode/images/phe%20sushigate%20tuna%20tila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969" y="2230593"/>
            <a:ext cx="83740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86722" y="3144644"/>
            <a:ext cx="568712" cy="356839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15</a:t>
            </a:r>
          </a:p>
        </p:txBody>
      </p:sp>
      <p:sp>
        <p:nvSpPr>
          <p:cNvPr id="5" name="Rectangle 4"/>
          <p:cNvSpPr/>
          <p:nvPr/>
        </p:nvSpPr>
        <p:spPr>
          <a:xfrm>
            <a:off x="6378497" y="3166946"/>
            <a:ext cx="541637" cy="289932"/>
          </a:xfrm>
          <a:prstGeom prst="rect">
            <a:avLst/>
          </a:prstGeom>
          <a:solidFill>
            <a:srgbClr val="F8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85507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09800" y="41116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sz="6000">
                <a:latin typeface="Britannic Bold" panose="020B0903060703020204" pitchFamily="34" charset="0"/>
              </a:rPr>
              <a:t>SushiGate</a:t>
            </a:r>
            <a:br>
              <a:rPr lang="en-US" altLang="en-US" sz="6000">
                <a:latin typeface="Britannic Bold" panose="020B0903060703020204" pitchFamily="34" charset="0"/>
              </a:rPr>
            </a:br>
            <a:r>
              <a:rPr lang="en-US" altLang="en-US" sz="6000">
                <a:latin typeface="Britannic Bold" panose="020B0903060703020204" pitchFamily="34" charset="0"/>
              </a:rPr>
              <a:t>2008 – HS Students</a:t>
            </a:r>
          </a:p>
        </p:txBody>
      </p:sp>
      <p:pic>
        <p:nvPicPr>
          <p:cNvPr id="13315" name="Picture 2" descr="http://graphics8.nytimes.com/images/2008/08/22/science/22fishdna.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475" y="2297113"/>
            <a:ext cx="662305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1"/>
          <p:cNvSpPr>
            <a:spLocks noChangeArrowheads="1"/>
          </p:cNvSpPr>
          <p:nvPr/>
        </p:nvSpPr>
        <p:spPr bwMode="auto">
          <a:xfrm>
            <a:off x="3914775" y="1989139"/>
            <a:ext cx="436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latin typeface="Britannic Bold" panose="020B0903060703020204" pitchFamily="34" charset="0"/>
              </a:rPr>
              <a:t>http://phe.rockefeller.edu/barcode/sushigate.html</a:t>
            </a:r>
          </a:p>
        </p:txBody>
      </p:sp>
    </p:spTree>
    <p:extLst>
      <p:ext uri="{BB962C8B-B14F-4D97-AF65-F5344CB8AC3E}">
        <p14:creationId xmlns:p14="http://schemas.microsoft.com/office/powerpoint/2010/main" val="270190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0585" y="486086"/>
            <a:ext cx="10861288" cy="15589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DNA for Identity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1678451" y="2437201"/>
            <a:ext cx="820152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entury Gothic" panose="020B0502020202020204" pitchFamily="34" charset="0"/>
                <a:cs typeface="Arial" panose="020B0604020202020204" pitchFamily="34" charset="0"/>
              </a:rPr>
              <a:t>Son’s DNA &amp; Discarded Pizza Slice ID Suspect in 10 ‘Grim Sleeper’ Murders in 2010</a:t>
            </a:r>
            <a:endParaRPr lang="en-US" altLang="en-US" sz="2800" b="1" dirty="0">
              <a:latin typeface="Century Gothic" panose="020B0502020202020204" pitchFamily="34" charset="0"/>
            </a:endParaRP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233070" y="4139735"/>
            <a:ext cx="74961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Century Gothic" panose="020B0502020202020204" pitchFamily="34" charset="0"/>
              </a:rPr>
              <a:t>2018, Project Innocence celebrates 25</a:t>
            </a:r>
            <a:r>
              <a:rPr lang="en-US" altLang="en-US" sz="2800" b="1" baseline="30000" dirty="0">
                <a:latin typeface="Century Gothic" panose="020B0502020202020204" pitchFamily="34" charset="0"/>
              </a:rPr>
              <a:t>th</a:t>
            </a:r>
            <a:r>
              <a:rPr lang="en-US" altLang="en-US" sz="2800" b="1" dirty="0">
                <a:latin typeface="Century Gothic" panose="020B0502020202020204" pitchFamily="34" charset="0"/>
              </a:rPr>
              <a:t> anniversary, 363 DNA exoneration cases.</a:t>
            </a:r>
          </a:p>
        </p:txBody>
      </p:sp>
    </p:spTree>
    <p:extLst>
      <p:ext uri="{BB962C8B-B14F-4D97-AF65-F5344CB8AC3E}">
        <p14:creationId xmlns:p14="http://schemas.microsoft.com/office/powerpoint/2010/main" val="11792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2861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>
                <a:latin typeface="Century Gothic" panose="020B0502020202020204" pitchFamily="34" charset="0"/>
              </a:rPr>
              <a:t>FBI’s CODIS DNA Database:</a:t>
            </a:r>
            <a:br>
              <a:rPr lang="en-US" altLang="en-US" b="1" dirty="0">
                <a:latin typeface="Century Gothic" panose="020B0502020202020204" pitchFamily="34" charset="0"/>
              </a:rPr>
            </a:br>
            <a:r>
              <a:rPr lang="en-US" altLang="en-US" sz="3600" b="1" u="sng" cap="small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Co</a:t>
            </a:r>
            <a:r>
              <a:rPr lang="en-US" altLang="en-US" sz="3600" b="1" cap="small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mbined </a:t>
            </a:r>
            <a:r>
              <a:rPr lang="en-US" altLang="en-US" sz="3600" b="1" u="sng" cap="small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D</a:t>
            </a:r>
            <a:r>
              <a:rPr lang="en-US" altLang="en-US" sz="3600" b="1" cap="small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NA </a:t>
            </a:r>
            <a:r>
              <a:rPr lang="en-US" altLang="en-US" sz="3600" b="1" u="sng" cap="small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I</a:t>
            </a:r>
            <a:r>
              <a:rPr lang="en-US" altLang="en-US" sz="3600" b="1" cap="small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ndex </a:t>
            </a:r>
            <a:r>
              <a:rPr lang="en-US" altLang="en-US" sz="3600" b="1" u="sng" cap="small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</a:t>
            </a:r>
            <a:r>
              <a:rPr lang="en-US" altLang="en-US" sz="3600" b="1" cap="small" dirty="0">
                <a:solidFill>
                  <a:schemeClr val="accent3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ystem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949450" y="1692166"/>
            <a:ext cx="82931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Century Gothic" panose="020B0502020202020204" pitchFamily="34" charset="0"/>
              </a:rPr>
              <a:t> Tries to link serial crimes &amp; unsolved cases with repeat offenders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Century Gothic" panose="020B0502020202020204" pitchFamily="34" charset="0"/>
              </a:rPr>
              <a:t> Began in October 1998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Century Gothic" panose="020B0502020202020204" pitchFamily="34" charset="0"/>
              </a:rPr>
              <a:t> &gt;13 million offender profiles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800" b="1" dirty="0">
                <a:latin typeface="Century Gothic" panose="020B0502020202020204" pitchFamily="34" charset="0"/>
              </a:rPr>
              <a:t> &gt;887,000 forensic samples</a:t>
            </a:r>
          </a:p>
          <a:p>
            <a:pPr>
              <a:spcBef>
                <a:spcPct val="0"/>
              </a:spcBef>
            </a:pPr>
            <a:r>
              <a:rPr lang="en-US" altLang="en-US" sz="2800" b="1" dirty="0">
                <a:latin typeface="Century Gothic" panose="020B0502020202020204" pitchFamily="34" charset="0"/>
              </a:rPr>
              <a:t> 435,887 hits assisting in more than 424,268 investigations (Sept 2018)</a:t>
            </a:r>
          </a:p>
        </p:txBody>
      </p:sp>
      <p:pic>
        <p:nvPicPr>
          <p:cNvPr id="5124" name="Picture 4" descr="Graphic banner for COD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021263"/>
            <a:ext cx="6858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82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1672"/>
            <a:ext cx="10515600" cy="1325563"/>
          </a:xfrm>
        </p:spPr>
        <p:txBody>
          <a:bodyPr/>
          <a:lstStyle/>
          <a:p>
            <a:r>
              <a:rPr lang="en-US" b="1" dirty="0">
                <a:latin typeface="Century Gothic" panose="020B0502020202020204" pitchFamily="34" charset="0"/>
              </a:rPr>
              <a:t>CODIS Profile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908425" y="1510263"/>
            <a:ext cx="125050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661182"/>
              </p:ext>
            </p:extLst>
          </p:nvPr>
        </p:nvGraphicFramePr>
        <p:xfrm>
          <a:off x="929640" y="1657235"/>
          <a:ext cx="10424160" cy="18287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303020">
                  <a:extLst>
                    <a:ext uri="{9D8B030D-6E8A-4147-A177-3AD203B41FA5}">
                      <a16:colId xmlns:a16="http://schemas.microsoft.com/office/drawing/2014/main" val="762836100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3813365902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3481786265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2647618794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712257783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2110459236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541388885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1117851410"/>
                    </a:ext>
                  </a:extLst>
                </a:gridCol>
              </a:tblGrid>
              <a:tr h="3930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Locus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D3S1358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latin typeface="Century Gothic" panose="020B0502020202020204" pitchFamily="34" charset="0"/>
                        </a:rPr>
                        <a:t>vWA</a:t>
                      </a:r>
                      <a:endParaRPr lang="en-US" sz="18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FGA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D8S1179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D21S11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D18S51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D5S818</a:t>
                      </a:r>
                      <a:endParaRPr lang="en-US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4134392"/>
                  </a:ext>
                </a:extLst>
              </a:tr>
              <a:tr h="393093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Century Gothic" panose="020B0502020202020204" pitchFamily="34" charset="0"/>
                        </a:rPr>
                        <a:t>Genotype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15, 18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Century Gothic" panose="020B0502020202020204" pitchFamily="34" charset="0"/>
                        </a:rPr>
                        <a:t>16, 16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Century Gothic" panose="020B0502020202020204" pitchFamily="34" charset="0"/>
                        </a:rPr>
                        <a:t>19, 24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Century Gothic" panose="020B0502020202020204" pitchFamily="34" charset="0"/>
                        </a:rPr>
                        <a:t>12,13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Century Gothic" panose="020B0502020202020204" pitchFamily="34" charset="0"/>
                        </a:rPr>
                        <a:t>29, 31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Century Gothic" panose="020B0502020202020204" pitchFamily="34" charset="0"/>
                        </a:rPr>
                        <a:t>12, 13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Century Gothic" panose="020B0502020202020204" pitchFamily="34" charset="0"/>
                        </a:rPr>
                        <a:t>11, 13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1058905"/>
                  </a:ext>
                </a:extLst>
              </a:tr>
              <a:tr h="393093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Locus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D13S317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D7S820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D16S539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THO1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TPOX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CSF1PO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AMEL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94000278"/>
                  </a:ext>
                </a:extLst>
              </a:tr>
              <a:tr h="64952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latin typeface="Century Gothic" panose="020B0502020202020204" pitchFamily="34" charset="0"/>
                        </a:rPr>
                        <a:t>Genotype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11, 11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10, 10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11, 11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9, 9.3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8, 8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11, 11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X 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018742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00659" y="3633006"/>
            <a:ext cx="113906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Standard for police work &amp; paternity testing, DNA not sequenced!</a:t>
            </a:r>
          </a:p>
        </p:txBody>
      </p:sp>
    </p:spTree>
    <p:extLst>
      <p:ext uri="{BB962C8B-B14F-4D97-AF65-F5344CB8AC3E}">
        <p14:creationId xmlns:p14="http://schemas.microsoft.com/office/powerpoint/2010/main" val="139103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32916" y="295276"/>
            <a:ext cx="7772400" cy="1143000"/>
          </a:xfrm>
        </p:spPr>
        <p:txBody>
          <a:bodyPr/>
          <a:lstStyle/>
          <a:p>
            <a:r>
              <a:rPr lang="en-US" altLang="en-US" sz="5400" b="1" dirty="0">
                <a:latin typeface="Century Gothic" panose="020B0502020202020204" pitchFamily="34" charset="0"/>
              </a:rPr>
              <a:t>DNA Sequencing</a:t>
            </a:r>
          </a:p>
        </p:txBody>
      </p:sp>
      <p:pic>
        <p:nvPicPr>
          <p:cNvPr id="6147" name="Picture 2" descr="http://www.bio.davidson.edu/Courses/Molbio/MolStudents/spring2003/Obenrader/PAGE%20for%20automated%20sequenc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025" y="1438276"/>
            <a:ext cx="6203950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2000119" y="5365558"/>
            <a:ext cx="788549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entury Gothic" panose="020B0502020202020204" pitchFamily="34" charset="0"/>
              </a:rPr>
              <a:t>Cost 1</a:t>
            </a:r>
            <a:r>
              <a:rPr lang="en-US" altLang="en-US" sz="2400" b="1" baseline="30000" dirty="0">
                <a:latin typeface="Century Gothic" panose="020B0502020202020204" pitchFamily="34" charset="0"/>
              </a:rPr>
              <a:t>st</a:t>
            </a:r>
            <a:r>
              <a:rPr lang="en-US" altLang="en-US" sz="2400" b="1" dirty="0">
                <a:latin typeface="Century Gothic" panose="020B0502020202020204" pitchFamily="34" charset="0"/>
              </a:rPr>
              <a:t> human genome - $3 billion, $1/base in 2003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entury Gothic" panose="020B0502020202020204" pitchFamily="34" charset="0"/>
              </a:rPr>
              <a:t>Your human genome today ~ $2000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latin typeface="Century Gothic" panose="020B0502020202020204" pitchFamily="34" charset="0"/>
              </a:rPr>
              <a:t>Sequencing PCR runs, &gt;$10</a:t>
            </a:r>
          </a:p>
        </p:txBody>
      </p:sp>
    </p:spTree>
    <p:extLst>
      <p:ext uri="{BB962C8B-B14F-4D97-AF65-F5344CB8AC3E}">
        <p14:creationId xmlns:p14="http://schemas.microsoft.com/office/powerpoint/2010/main" val="3349401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704385" y="317501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latin typeface="Century Gothic" panose="020B0502020202020204" pitchFamily="34" charset="0"/>
              </a:rPr>
              <a:t>DNA Barcoding</a:t>
            </a:r>
          </a:p>
        </p:txBody>
      </p:sp>
      <p:pic>
        <p:nvPicPr>
          <p:cNvPr id="7171" name="Picture 2" descr="http://www.boldsystems.org/index.php/TaxBrowser_Maps_CollectionSites?taxid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1643064"/>
            <a:ext cx="8399462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1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715536" y="400051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5400" b="1" dirty="0">
                <a:latin typeface="Century Gothic" panose="020B0502020202020204" pitchFamily="34" charset="0"/>
              </a:rPr>
              <a:t>DNA Barcoding – sequenced!</a:t>
            </a:r>
          </a:p>
        </p:txBody>
      </p:sp>
      <p:pic>
        <p:nvPicPr>
          <p:cNvPr id="8195" name="Picture 2" descr="analytical-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2244" y="1558345"/>
            <a:ext cx="6816725" cy="489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833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01805" y="250825"/>
            <a:ext cx="9813771" cy="1936750"/>
          </a:xfrm>
        </p:spPr>
        <p:txBody>
          <a:bodyPr/>
          <a:lstStyle/>
          <a:p>
            <a:r>
              <a:rPr lang="en-US" altLang="en-US" sz="4800" b="1" dirty="0">
                <a:latin typeface="Century Gothic" panose="020B0502020202020204" pitchFamily="34" charset="0"/>
              </a:rPr>
              <a:t>How many species of skippers?</a:t>
            </a:r>
          </a:p>
        </p:txBody>
      </p:sp>
      <p:pic>
        <p:nvPicPr>
          <p:cNvPr id="9219" name="Picture 2" descr="http://www.theage.com.au/ffximage/2004/12/19/janzen_hebert_2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3" y="1593850"/>
            <a:ext cx="40957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AutoShape 4" descr="data:image/jpeg;base64,/9j/4AAQSkZJRgABAQAAAQABAAD/2wCEAAkGBxQTEhUUEhQVFhUXGR8bGBgYGB0gIBsgIh8gICEeIB0dICggIBolHh4bITEjJSkrLy4uGCAzODMsNygtLisBCgoKDg0OGxAQGywlICYsLCwsLCwsLCwsLCwsNCwsLCwsLCwsLCwsLCwsLCwsLCwsLCwsLCwsLCwsLCwsLCwsLP/AABEIAMQBAgMBIgACEQEDEQH/xAAcAAABBQEBAQAAAAAAAAAAAAAHAAQFBggDAgH/xABEEAACAQIEBAQEAgkDAgMJAAABAhEAAwQSITEFBkFRBxMiYTJxgZEUoSMzQlJicoKx8JLB0RWiF+HxCBZDRFNjk8LS/8QAGAEAAwEBAAAAAAAAAAAAAAAAAQIDAAT/xAAkEQADAQACAgMBAAIDAAAAAAAAAQIRAyESMRNBUSKh8DJhgf/aAAwDAQACEQMRAD8AvXMfiImFxDWfJa5kgMwcDUgGAI1gHvvUtwXnLDYlf0ZbONTbI9YHcAfF/TJ9qoPjFws2ryYhdrog+zqNOvVR/wBhqkYe1F+0wuk23mL6goFYbyH1IUwDqPiEEaVB8jlvS3gnOmkrN0MAy7GulCzw/wDEM3WFjEEZiYW50bp6u0n9r31neraOe8Eb/wCGF0+dnNvKUcesNljNGX4tJmO01VUmSaaLFiLwRSxn5AST7ADc1FcV5mw+Gt+ZiGNufhQ6u38qqST89usxrVU535/XD3BYsMjX2YK1xtUsyYOnVhue0a/u0JeIXGuX7967dc6kLcu+o3CNhK6KG1IGwBH1S+VLoaY0LeF8WLDvAsXQsxmJWfmQCeknfpRDBrPXIPBjir6KR6SZY/wj4j/+vzNaFpobfsFJIq3OnOqcPNsNae4bgJ9JAgCO/XX8q5cueIuCxZCBzauHZLsKT8jJU/KZ9qjvGDgXnYUX1BLYeSwH7jRmO/7MBvkDQVscLa8VFnPcbU3FywqKDoS7QskSY+0nSkdtVg6mXOmoMWzqQywVHxA9u4Pcf5tBcA0CuGeIb4G8Ldm5+KwmVSA5OZNNVVyJkdiI1jTU0Q8X4h4OzhkxAL3LdxsoS2FLo2XMVZSwiNBv+0OhBLzaa0Rzha8WpaFBInUkbx8/n/Y12ZgoJJgASSTsPc1Vb/POFt4NMWXzeaJt2wRnY9VidMuxPSO+4l5j5rvcTR7dy4UYuBZwqSqsB6iXY6OYBAmACJiSBWrkUmmGwi8f8WMLZbJh1bEsN2Uhbf8Arg5v6QR71Z+UOYBjsOL4Q2/UVK5s0Ee8CdCOlZsSzBCwQ+zKwIII+Z2jWTFaO5G4N+Fwdu2fjIzv/M3T6CB9KWLdMpyQpSJ+qlxTn2zZxNzDlGY2gC5HuAYAjUwR16xVtoP+MvBDavW8dbmHIW57Mvwnvqojt6B1NPTzslOFut+IuGLlWS4o6MQNR0MTIkd6tuFxC3FDowZWEgjrQBWxa/FWLrEnC3lZTdIa2Ayj1SNSwUkCfSDm6ZDXTlPnG7hyTaPpn1W2nKf+D7/+lTnl14O466D/AFzvXQo6knQAbn/PsKq/BufcPiHW2qujsrMcwGUBRJOYHX9qNJ9BmNDVV4r4lW7t7yLJZLZRy14kqzEAwiETkBIid56fvPVpLRVL3C7cc5usYYhTL3Jy5F1ymJh2EhdPrt3qB4V4mW77rbFkhjeFqc0jUqJ2B3J6dKENwm1gznBV7xLD0zmTMZJuTM5hGWNgCZmp3kzAFb+FtgerzUd/nmDHbsoj+mguRP0O4xB/qmc2c/LgsQbHkm4wtLckNHxMygAZTJlfz61c6FHjty/mt28cg9VqLdz+Qn0n+lzH9ftTt4TnN7LBwLxKw15hbvq2GuHbOQVP9Q2P8wFXG70YHbXTYj/NR8qzTgsGLjLiLgYYVI812XLmY7hQNWAYgTqd/lUzyx4h3sJdKIfMw2chbbEj0zplJkqY1jUdxNTXJrwdx+Ggbe28+9eLrGQF+ZPt2+Z/zpVBxniphrag20e4pWTBUZGmMjAn5GRIgiKheZPF0C0q4JCLrSXa6JyawIA0ZiNd4Gg16P5IXxYTOJ8Zs4ZQb91VJ2E6seyruao+O8WbaRlwz6sQA7hW0EklQCAPrQ64234jEHGWne7Z0W4f/iAgasFuTKiR2G4EfFTPlDgjYzEqoOtxiCR0Uau0b7QBrrqKSeXyH+NJaaH4Zxhbtm1dylfMRXjeMwBifaa+U/w2HW2ioghUUKo7ACB+VKqdkiM5r4GuMwz2TAbdGP7LDY/LofYmgnxvlPE4Rc2LKFACLS+eSFJ3KrGo7jTf5VoSgN4uXGPEmV2lQiZB+6CNt95k/Wp8iXspDfoqNuGIH5wf9ga84yVYkySG0Mk95LaxJP31rth0kiAB8ug/5pX4LACfVAj+1JIa04l5PqMT1IP22n+1SPD+XcRi7nlYeIb1ENdADHq0Hc+wEimLjuJ6H2p/y01zzT5bEEQVjfNmUKRtrqfzpF7KfQbuQuVvwNoho8xoBgzCjYT3JljHU+1WmlSrqSw5jxetBlKsAysCCDsQdCCO0UE+PeHWLw3meVetDAhvMOe4UMbZXYAP8Pp0bX50b6F/j27jCWArEIbvrA2PpJE/Izp7/KltLNHh/QG2dFYhNdT8Mx8hm1j504GHETlI20Ma/mab4cARpp196lL1lxZa4BKoyKx/icMwX5AJ+Yrn+x36GKlgux9JgRB03jXUbzoOpr5ato5OwYgxnLCD3BB+Ie5jvUhdwjrYtXmHpuZoPcBspP0YH8qi8V7796D9jx6CjyLyFfe9axWJa21tQpTKwJIUyNAIBkQZ1GvXYxVRvB5HGA9ZbW5pPSEQGJGnqzfWavNdMJJdELbb7FUfx/hKYrD3LFzZxof3TuGHuDBqQpU7WigU4/y//wBOtE3hbvsQfLQO8ju0QAB9/kelHwXEUuW5W3BkhmVhodIEFZI9pj+1XnxORnx12yxAzIrIWEgqRlIykQcrLOk6MfeqFhMW/lt54VijZFManUj223mJqWKfRVdnHF4q6glSZQQCJ1zBkiegIZh8ie9OOHcdRL1tTYVzHqUHf7DXTU6j6U6v8LuMCqqW9BeAN8ozT7wBP0qNytcuW4Ki0Rmy5QfUNwZ/a9zp/usNUhqTTLfaw+Hu4m3nHk2ywP7yjt1+Gd9T1oq8scmW8LcN7zDcciASBpO5HuaC9jEZ7YO4DMA0n1ABZOoHWR9KPvK9tlwmHDzm8tZnfbb6bfSniUvQltslKb8QwSXrVy1cEpcUow7giD+VOKVUJgQ4/wAr/wDTkUYi7ZxCgMthbiyygmSQCMqDbWe2nYd4a/Oc5QsnQlTEexET0oo+NAKYuyzelblrKrTHqViSN/3WB1AG2p1gU2XuI7qzMwkwG6mdD7VHxS7RVMcX2JnUhdzrvGsD3O2tcvPcKCVYtO0ExvMnWB2/2p9cwjsiPl0M/WDLH5CDUdxJ7pAUFlI3A0kHVfeI/wA2pVjY76Lhw+9bvpaDFMOpAV7tpFLKDoQ5UglTpuTHUUYOTuTbWCl1bzGKhVMQFXeBqdWPqJnU9qBeBZiRaXNcciD1JJgKo1+IkzGp0mtH8Ew7W8PZtt8SWkVvmFAP508Qk+hOSm0PaVKlVSQqHnizyk2JRcRYBa9bAUqASXUt0HdSSZ7T7UQ6VBrQp4Z65S5evYq6tvI6pPqcqQFGx30kDp3ir9xXw48zHC4mRcN5aLEnMCqlZGnSE+cmiPSpVCQXbMvcRtPavmy6xczZCsbmYET30g0S/Djkkyt+7GUNmEEEOVJyxpIQayf2j7AGibd4faZs7WrZeIzFATHaYmKcAUFxpMLttYN8Lis7XVylfLYLJI9XpVp02HqjXtTmvgUCYG+/vX2qCCqJ5p4CmNwz2Lmmb4WicrdGiRMVLUqzWmMw8S5bxOGvtaezebK5CsLTw8GAVMag70VuFciNc4Rcw7+i9iCLpzA+ggrlBA1+FdR3Y0SKVJMJPR3eg15z5PccLsW7S53ww1VATmDfHlG85ob5A6UPeVuTMTi76q9q5aQftvabLp3mJGm0yZA2kjRlKg+NN6ZW0sGfB+Gph7KWbYhUEfM7kn3Jkn515wGOa49xcoCoYDBpBMsCNgJECYJgkgwQafV4SyoJIUAncgDX596oIe6VKlWMVPn/AJOTH21ZTkv2vVbeN4k5D/CTHyoU8M5NxuIukNYdWX1t5gyiTroSIJ2ECtBUqRxrGVNFP5G5ceyA+IUC4qlFEg6EySY02AH3qi8weF2I/E3FwqqbFwllYsALcj4SN46CAdIo1Uq3xyliD5vdBdhPDK4t1FLWxh0jacxXtGUAserE9Z12ohcUx/khYVTJEjNBC5lUkAAyBmBOwHfWn9eLlpWjMAYMiRMHuOxpksFb090qVKiAiuZuX7OOsNYxAJUmQQSCrDZgR1H2oP2PCbH5/W1gwPjNxjP0yzR1pUrlMZU0VfhvJNhMPasvLFLVy2xGk+b8bdwdwOwNVnnzw1fE3bdzCeUvoVHDMRGUAKwgGfSAp2+Eb60TqVZwjKmgd8k+G34W6t2+yOy6gLmMvOjsTGqjQCNJnfWrrxDiQtPaSJNxss9B03jeSBHzPSn9fCKKWAb0+0qVKiAhm5rwQum0cXhxcBylTcUGdo1O86RUniMQqKXMkDX0qWP0Cgk/QVnfxR4AcLjnJGa3eZrtvTcEyy+5VjEdivelyvzJjsBifw9t5A/+XuHMp0zQpB9ByyQQQO4qXyJf8inh+GirF5XUMhBUiQR1rpVP5P52sY2Rbm3fGr4dzr7sh2b3j6gdZgc0YU3vw63ka/t5QPqkCSOwIGsHsapomEli8SttC7mFHYEn2AAklidAACSSAK6W3kAwRPQiD9qg+ZeYcPgbfnYt9dciLqxPZF6nuxgCdYBoM86874zGXFsh/wAPbcA+ShgwdvMudSdfSIUbGTS1cz7CpbDY3NODF4WPxVnzSwXIHBOY7KQNiT0NTFZp8MeENf4jZCrAtOLj6aKEM6j3YAfM1pajL0DWDXiPELdi2bl5wiDdm21rjwzjmHxH6i/buHsrAn7b1X/FbCO/D3Ka+Wwdh/CJBP0Bn6UB18xE85JXK+XOrRDbgSOsSaS+TxeFY4lU7pqZHB2IPTQ16oOcB52v4ZLFzHAOt9QUugeuNIDTGcievRtG1NE3B8xYe5ZN8XU8oCWedBGpmdVPsfpNNNqvQlQ5JalUTwzmTDYnTD3kumJyqdY2kgxG4371TuMc7ebiThcA4uX8pJuknybQETCgjzW2E6iT2kA1cytYFLbwvHGOM2MKmfEXUtqdBmOpPZRux9gCaZcvc2YXGkjDuWKiSCjLpoJ9QHcfes03cZfxRu3rztddI8xnYErJgAD90HSFECR3FFbwO4c2a7fOi5co98xB/sv/AHCk826xDeCU6Fyq7iOeMClx7b4gK1tirSrgBhuM2XLI+dWKs/eLnCrmD4g14a2MUc+wIDqAGEHrsw2+I9qo2LKT9h3wPEbV5M9m4lxe6MD/AG611s3w3Qg7EEag+/8AkHpWcOFNes8QVbWIZGYfFbOdWbLmyzIXaCRqAYHWQRuTPFG3fItYyLN4HLn/AGSRpDfu6+8fKknllvAuGgnV8YwJOgqF4lzXhcPcW1iLotuwzCQxWCYBLgZQCe5GxqP45z3grFjz2vLdB/V27RDM5EHbpEjeAJE6xT6LhZ7V4N0I7SI+vt9aicTzZgrbFWxNoEGDBkKZiGIkLr3IoT848z4vE4u1hzcazbdVY2l9AXMJUXLsnNsey6AQSdKM1x7l1l9It23zEAAAsDA23JInToCaRck0uh/DPZqm1cDAMpBBEgjYg7Gm2P4las5fOuJbzGFzECT7V44GhXDWAQQRaQEHocoofeOFi6qYXE2/gsuyvvAz5crGOkrlnu4707eIWVrwJWGxKXFDW2V1OzKQQfqNK61mdOO4jBrZuYS4bTXNcuUkXTOUzJMjNpEDc5TtRh4XzspvW7GIupbvsoJWP0bk6QrGCryDAYkEba7IuSdwZ8bRd6VM8fxWzYXNfuJaWYl2C6/X6/Y15x/FbVq0117iLaUSbjH0/Q9T2A32p9Jj6meO4rYs/rb1u2d4ZgNO+p296FPPvPF1bVq9gWCWr5ytiGVmuLvoFIhFgNIAnToZim8x4182VNbmIVTcYhgWnVWjMYBXUwTvSLkT9FFx/podeL4c6i/a/wDyL/zSoV4XkrFuisqrDKCJbWCJ196Vbzf4bxX6XLxR5cONwTBBN20fMtgCS0CCn9SzA7haA9nA4jIFazdsrYllKYW4MzGJzuSMuw9WvTTStT0DvHri1/8AE2sPJWx5YeAdHYkgkgHXKAAJ7tWud7BNdYD6ziStwOHK3AZDq0MG3mehn+9P8Zj7rYj8S3qv5vNziBLLlgwNIjoPlUNhAoaQJjv1NP7pQjRhmCnSdSSZ7e1TS7BTeDrjPE7mLvtexLq7tpE+lR0VR0A7e5J11ry2AxBUlLOIvZhlcCw7qNiCHEyx3nTpExUXiAM5zDr07d6t3hZxa7ax9pLZLI5Css6QSATB7DX6A9KHjr7LJ9BL8IOVnwmHa5eUrdvGcrCCqjYdwT2PaiBSpV0JYiDes8XbYZSrCQQQR3B3FZ+45ghwvGXVvW2uIAz4QEnIzGMsiROUek7mVBjUVoSqf4rXSnDrrBVJlRJXNAZgCR+6dd6nyymtKcVNPP0BV/DO9wm5dS4sloV2yIXOZlUNGXWBpppua63L5S06o8o0Zlz9jI+YkA+1RxCsZYEzsO3v/wClSwt/o47a7b9Py0/wVz/aOh9IaWMRctNltuwNyVOSZGwIInQH30IpjewikwLgQH0tBzGDoZymSI6daf273qzBgYBB/sd/rUdjbABJUxH+fQ/8U76ZOX/JIXC2PuWrOUvetnI19VjNbGinLuHOsA9SBpJjR/KnBxhcNbtAAGJcDbMd/oNB8gKG/gjxm7cdrbHMuViZOsrkhvsxWesDtRfqvFKSJWxVWfETlv8AH4K5ZX9Yv6S1/OswJ7MCVnpmqzUqo1pNGd//AHbuphoxyYi1bsyUC2kVVY7s9zLJkx1JPeqlYuWgSSxJJ0Pq16knSSNTr3mir46Yq5ns2jItZS4EgZ21DaGZyrG8fEYNCHAlPUkMjDVtZkD7AGpKFOlfJvB5jsezIMzTIHqnop0E66AARHyrndeywWWIYak69e2m3X+29fbiA2yJ9J3HfWR+f9qaYzIEVSC+b4RJAHTod604Flxs4FGtlcJcuXruIA8621oPnjUMpILSCZ116yIqxchcj3hibQvWnW3bPmXCykAt0UToY9IMdmqjcFdra+klWWGUg6qQ0ZgQAAZn860zwS+74ey9wQ7W1LfMqCfzoRxpN9mu+h7TPi/DbeJs3LF0SlxSrD/f5g6g9xTylVyJnWzwi5hbt3CXQq3ySi3rgJTyj+0gnUkwQBMEkHUEVXMdgU851OIL5BrcIOsaQJkz2HtRx8X+IPbwqIhC+axUnNBMCco0O+/9MagmgML9tLxzC4HbZtI16FRE/PXXWuVcfjT7Onz8p7LDxLmXE3rFu09zOLIMEzJBj4gdZWNJEgMRrpTHE8YOJsWrDuUSypFu2mqlgJJO03GJJkTE7gU3urlBmWHX6a/lIrpjMP8Ah0DX1Y57YuBRHqVywBPtoQfltTS9YaWIlOUm/RG8ly3cRAVbDXVaCpILFCHyh41nQ71OeHHKX4nFG+yOMOhItrcJJVZkDUmJ+GNdC/sTTuX8Xl/ShDbtrmaFYtppIUNOhJWTpt00rRfJbscHaL7+oaxsHYAaaaACiuP+hKv+ScpUqVXICoceNHKj4vDpfsqWu2JJUbsh+LdhtE6AkwBRHr4RQZkZG4bEE/b/AJoo8t+Ftxcbh7l9M+G8pbjyw0uZdUI3Kgx94q+2fDfhqXRdXDKCNQoZss6fsTl6do1NWylU49GddGVeYsF+HxNyy29tmQz1AOh+qwfrRF8FuV3F1sVcUqqiEBBEkjca6jKTuNJHvF65g8PMDjL/AJ9622cxmyuVDwIGaOoAAkRpVjwGDSzbW3bEKo01J9ySTqSTJJ96CjGM76PWExS3FzJJHQlWE+4zASPcaGu1M+GcNWwrBCTmbMZCjXKF2UAbKOlPKoTFUTzVwYYzCXcPOUuvpYzAYaqSARIDAGPapalWa0KedmVcXgLuHvmzfttbddYbqOhHdT/t7Vf+ROVBjFxBbRfKNu2SNnI0b3jU/wBQoo8e5UwmMIOIsq7AAB9Q0AkxmEGNTp70+4Vwu1hrYt2UCINY1Ovck6kwB9qkuP8ArStcurABWOS8UVus1lkgOYI38vUj5tsO9U++7MfLVWYkaACSRv8A21rXJqr8H5AwOGuebatHOJglmIGoMRMQCBHyrOALkILwi5Wu4W15l3051ICyepBmCAQDGx1q+4bGJcLBCSUMNoQJkiASIOoI0pxTLAcMS0zsky5k7aepmgQP3nc6yfV2AiiWIm3rHtKlSogKb4o8rPjsKPJ/X2Wz2v4pEMupiCO/b3rOd9PU0KVcwpU6QwgER01G3tWvqreI5C4e7m42FTOSSSCwknUkwQJM70rTGmsBjyFyH+KtLcaPLzlTJ1KqukfNz/2mqJzHwV8HiGsX1GZMr76EMAdD2mR81NanweES0i27ShEUQFA0FNsfwXD3mV71i1cZRCs6AkDeASO9KuNLtDfIzP3JvK9zFYi3aaQHKveZTqlqMwUGBlcgwYJ+LutaHxeNS1lz5vUQoyozCSQBJUELqRvH5UsFgLVkZbVtLYO4RQP7V0u2AxQndDmX55Sv9mNOlgjenWlSpUQFa8QeXmxuENu02W6jrctE7Zl6EdQVLD5kVnbiuGdHy37LWr9v0lCNO8j5/bXStXVFcR5bwl9/MvYe1cfT1MgJ02E7x7UlS36His9g/wCGeH5ucPwmkXjLOTERcIaTO+UBdPc168YeVwMFYuWV0woFth/9owJPchgn+pjRSVYEDQCvN22GBVgGUiCCJBHYg9KC4kta+w/I3m/RmrlLgN3GXbdi3lWyrAtqCWIlpMgygIBIOmwGp00Dw23awVmxhi5JChFJBJYyASYmAWZRrpLAVI4bCJbEW0RB2VQP7U3x/C0uvbd5m2ZWI7q3UHqq6iDuJgmmlNexarfQ+pUqVMKKlQf8Z+IYqxibLWb960htekI7KCwZsxIBg6FNx2phyx4uXgVtYxl6RfySD7OqwY/iXUdjS+XeD+DzQ30qa4DGrdRWUgyJEGQR3B6j3p1TCHwmN6U1HcTuW4z3WC2rUuzsYUQCNTtEEg/OhHzp4t3Lua1w+baf/XI9bfyKfgHuRm12Wg3gVLfoNs19oH+D2IxN3GgvevOoDM+e47D4SNcxI+Jh9qOFCXoanxeCpUO/Ga7dSxYZGdVzsGKkjWJWcvyahpwfxDx2DIi8bydbd4lvsx9Y+8e1K+THgy4m500fSqkcseJeGxORLwbD3XAKq/wuDsVfqD0kCrqjg6gg/KnTT9CNNez1Sry7gCSYFQnMnMNvDWwz3Us5jClwWZj2S2CGY/aOtECWk7SoF8z+LGLuM1rCr5CqYZ2A80nrofSh7gSfcVGch4zEXsfh5u3mY3AWLOxJUatMnUR0qb5F9FVxPNZoemWI4vYR/Le/aVwAcrOoOu2hM609oFeN9i5Yxoug/o8RZC7/ALVs69YBgpB9z2qhOVoc7dwMJUgg7EGZrxaxCtt7iD3UwR96z3wHmTFYS9YXCapdH6tmkNG+5idDsZ0NF7lXm+xjJyQLgJz25kyNCyn9odCNx27r5LcGcNFrpV5RgRI2qP4zxm1h7T3rrqltB6nbYewG7MToAOvvpTCEkTUC3OOC81LIvqXdsi5QxUt2DgZZ+tCfmvmm9iMS1kKqYfy2uMurPdWPiuEfCI2XZQRoZEVfkYl8dhjplt3kygDbNcGmuu0n6UitNainx/pp6lSoY+NOIv2fwl+2W8pWdHUEgZmClCf9LQfp1pqeLRZWvAnUqz5hucsVg0tPausyvutx8wbaQAdAASBoZ1FEvgvPiG75GJZbV6B6SRlM9n0E9NY+ZpJ5ZfQ1cTkvFKuQxC9SB89Pfr7a1yxfEbVpGe46qiiWYnQfM7D61QmOq+TQw5w8UGt27bYNF8u6SBfuzAynX0b7SQT9qofNPMN57ptl3Z7gWczE+WTr6VIlBGp02M9on8i+i08Lfvo0XmpVn63gcQQCFukESCJ1FKt8gvgEjxj4OL/D3uADPhz5gJnRdn2/h1j+EUBcLxOGtMFtk21ZCiqwzrBOa4TIYnMfYBRpWsMRZV1ZHAZWBVgdiCIIPtFZ48UeCYTh19bOFS75jpnZmu+kKSVCAASScpmTtG86C500V1g08O+dXwNxbdwlsKx9S6zbn9tOojqOo07RasL4n4gY4rfdDgjdK/CFK2ySFYtPaCe+tCjDsSTIH20/IivN0nNJg7EdZIrJsDwvXiBz+2NvKllYwtm4CltpHm5T8Tj909ARoIO5gU7E4szcLAZrlwswZTmUg6QTrBkjKZiBXHzDOm3y/wBquvhpw7A4vEizibT5zqjrdfcAmCs7aHXv3nRWtfZSelqCZ4OcF8nCm6wAe4Y+QXf6Z832H0INcMJhltotu2MqIAFHYCu9WlYsI09ekbzFwdMXhrmHubOsA/undWHuDBrNq4Vbb3LONJRLDFntqIZ3HpgNI6ba6g6bzWpKHHi7w3B27Bxd3D+ZiGItoc7qCYJBfIQCFUH3MAT2nyTvZTirP5YF8Xfv3clq6pRLMhEygFVMEA7EwI1q38B5yxFnD3LDk3FZCtq4WIe2TpowIbL2BOmhG0GkK7MdGygbRI/trUzg7JKk+o5dWJZiNfaYmpLoo0WLlrnS/g/OVmN9nX9H5jM2RwYJljosbgbkDaqnxLiGJN8Yo3Ge+DOZoPfSDssGMoAA6RXTyizZkJgDWNP7QdyKaXFZZOcn2k1qf1puNajpcvjI10kpitfNDARdFzqF6ekgnQb/AFor+B/LuS0+KuL6n9KT+7uT9dB9CKqXhxgsDjMQLOKsE3DqjC44BgTBUGI0OvfTWdD7h7CooRAFVRAA6U/HH2LyVn8nSqZ4t8EOK4bdyiXs/pU0BnLOYfVC31irnXwidDVmtIp4Ze4YMTd8opJu2TKO5tqiJBlQDpqTOv8A5014RcxFq6bqPlYMWkGNSZkaRPWPprtV98Xfw+GdbGHw1m3IDPcC6+rNAB1yj09uvSDQusWGFufjlpGVzKmIhtNyNtvmdBUphptss6TwtPMHOd7Ev5jOyMAFAtsyqSI1IB3LS2nt2qN41xO/ibaC5ezWULFVZidW/aM9egnadNzUQ5lSO4OvUH/Y6fma8DDkoxnL6dXc6QNhp1Ow/wDOjKM2WTF4HEKnnO3mF0UK6XIZAAfSQBMEaEf71afB7hWbE2ywPpDXTrsfhWfbYge9U7lzFkZSAreXGWVDKTqSCG+Lv8IG/wA60ny4bbYe1dt20tm6iswRQNSNtOxmkjjx4NyX16JSo3mTg6YvDXcPc2uLAP7rDVWHuGAP0qSpV0HMZ14fwt1NyxeUHEWptp5p9FqZJddzmzQywNZmar+Pw5/EOLl/PcUSz6sIUd99tI/5o2+LPE/IsoFChruYZo9UKJyqYkEzuP3T3oGfikGKXOtzMRAbMNJ7gAAjfUzvXKuPxo6k9SbJZ+OPetJYuMblu3qgb9kmNiRJUgaA7SRTX/qBu4fyXusEt5rhtgEgkaE6CJ067e019xCAHQklTE9d+/zgU2exbSy7FS+glAYBmCPpMa76aUVSbG8cJ/ljBC5az+Zbu2VDKbF0H0zuyTotzeCCNzrXflLll8VixOcrMSxJKW10JnYemEHTUjpVd4HjstsFlhIbTMzQBGgDHRcxA71oHw5xb3MEhuHMVZkDHchTAnuRt9OtCI/r2DkrJ6LFZtBVCqAFUAADoBoBSr3SrqOU9UDP/aF4WVv4bEgel0Npj2Kksv3DN/pNHOobm/l9MdhbmHuAeoSh/dcfC30P3EjrQZkzK2Btkn8/+KsHGeXLlnFYW0wUDEW7boSI+PdT/EDofmKs3LXhLjhiF/ErbS0D6mW4DI6wBrt3jUijVxLgOHvvae9aV2sz5ZM+mYJiD/Cu/akSYzaMq8TwDWL1y03xW3ZG+akqSPYkSPYiiD4F8KL4o3iDltqTPSdVH3l/9B+s74keF1/F404jCG1lugeaHYghgIzD0kEFQv1B70QeTeXUwOGS0oGaBnI1k/M6kDYf+dbx7D5dE7SqL4Dg7tpXF1plhl9RbQKoJJO7EgkwBMzAJIEpVCYqpfi1wN8VgCLS5rlpxcCgSWgEED3hp+kVdKVBrVgU8emS8GdqvHC+D3MRh7lqxAZbbXCY3yiVWe7NAHyJ6VcuavCsX8Qb+GuW7OYDNbyemRPqBU6TpIjpNWrk3lhcFZyFhcuNrceIzdgBrCjoPc96guJuuy75FnQC+UMBduWsTeKk2kARie5YaD3/ALTUXiSAT9q083D7Xltb8tAjghlAABnQ7dfehM/hBfa8c96ybIaR8WZlnYiAAY3hq18b3TcfIkRngrwhnxpv5T5dtTrqBJBUDsdz/po7VE2uCJZwpsYZfLAHpykr6u5I1339tNtK98KwlxLl1nMqx9PqJ/buNMHb0NbX+iNgCbROIjdeT0k6VKlTCgg8feGEDD4sA5RNm6ROgJzIx6QGDD+v5UHcNZK3GWfiMek6SdiPkJrWnGeF28VYuWLy5rdxSrD/AHHYg6g9xQZ4T4M4tLoNy7h8qkxBYntmIKgfT86Wh5ZU24RcPqg+WoDEx0zZR9M2nzNQ3NPDHsXXsXAVYENHs6hh9pH+CtT4TgllLa2/LRgqKksoJIUyJ/q9XzqleJfhs3EL1vEWLiW7oTI4cGGAMqZXZhJG2oI7Ukw17Gdp9Ac5X4c9/ELbtAMZCDtmaBOxhVVSSQCYrUeCwwtW0tr8KKFHyAgVRfD/AMPDgHFy5cV2UHLkBglt2M+2gHardxHBO5cozDNbgethDAyDA29z12p0vsWnpJUqVKmEKv4icrHH4XIjZL1thctN/EJEHXZgSPqD0rPmKwj2rmW9bNu/b9LKenURvpqNjG0VquovHcuYS8+e7hrLvvma2pJ2GpiToB9hU7h16KRfj7BFyxyHdxOFNxYGY5BmO+ss/wBHgAeze1NedOSXwVizdbUMPLuxsrTK/Q7SeqjuKO9iyqKFRQqgQFUQB8gK+3rKupV1DKdwwBB+YNL8K7G+Z6Zn5b4C+MvpathQgIkaakSxLaH9Gu5B3kASTpo7g3DEw1hLNv4UESdydyT7kyfrXfD4RE+BEX+VQP7VE4jA3jcMM+Q3c4IuH0rlt+nLIEFg/cAE+k5tHic9i3fkTNKvUUqcTT7Sqi3vFbApde04vrkYqX8sFZBg/CxaJ/hqzYTjSYi35mDa3fHWLkR7bEhvYgfSgqTM5a9kpSrlh72YbEHqp3B7V1ogFSpvi7rAQkZztOwHUn6be/1rjxXi1nC2/MxN1La/vMYk9gNyfYSaxh9Sodf+MOCN0IlvEMpIHmZVA16gMwaPmBRFoKkwtNCpVD81cwJgrHnOpf1BQoIBJM9/YE/SorlvxDweLfywzWrvS3dAGb+Vpyt959q3ktw3i80ttKvgYbda+0QCpUq4YjGIjKrE5n+EAEkxuYAMAdzpqKxjvSqE5l5qwuBWcRcAYiVtrq7fJe3uYHvVe5Y8SFxmKWwuHZA4JVzcBOiltVAgbdGNK6SeBUtrS+UqVD7ifijbs38TabDsfw75CQ+rdiFy7E7a02mS0INKq7wPnPDYkhAxt3CJCXNCZ7HY/Q1NW2YNDEHUkabjp9V299D7UE0zNYOKVKvF25HuegHWiA90qjsRxIWVzYhraA7amT7ARLHroPppNUjiHi9h01t2bjrnyeo5CT3CkHSDOpEgihocYSKVRvL3FhisOl8KVDZvSTMQxX/auvGeKW8LZe/eOW2kZj8yAPzIrb9gHtKqvhefsE9zyjd8ttIziAZ29WoH1iashvr+8Np36d/lR0LWHSlSpVgCpUqr3Gec8Jhi6vdDNbEuqQSn82oAOo0JkztWCk36LDSqhN4sYKfgv/6F/wD6pUNRsYN/FXgBwmNe4P1V8m6n8xPrX55jPyYdqrnCbz4fEM1m+bZCllvW29BIE5TIhwT6YB3B32rQXiHy6cbg3tp+tQ57XT1D9mTpDKSuumoPSgHxblbH4ZFfE2TbtrKLme1GskgAPJM66T3rnqGm8Oib2UgteHniCMdFq/lt4oD0kaLdHaOje327GWTxHwrYw4IB1uhimdgot5h0zZp30GmpEe9Z3wt6GBDZSDIYTKkdQQJmnN7EOLjvMOpz5womQ2pEjeZMxsKeafojaS7Dfz94h2+H5rNkC9iyJafhtyNC8ak6ghBGh1IkSGuNYp8ViFuX77XCUBa8xlFJHwqqiEUNCQOup1kU1xOIzXGZnZixJLMpliTqSTJn6134RwXEYq5kwwzOVjL5iJIGsQziRpMexPSkqmy0wktJbw74CcXjLa/sKc7/AMo1P+w/qFaUql+GXKTYGwTeAF+58YBBy+0jT7dh2q6VXjnF2S5K19FW8S+FfiOH3QBLW4uKB/Dv9cuas43bYZJVpYvlFoAlzpOYAbr0061rc0CeP8lY7BYy9cwGH81H/U3AFY2gxllCk7jVZIOke9C571Biv5w4cuc2YvBW7F3E/p7ZJUAt+lt7+mSZcRrlMkGR6dZNHCOYbGIsDEW3HlEE5ugjcN+6R1DRWX+I8Pvpdc4kZbrMWbNlmSZJgba9oipThPELllLiWrpyXlK3bcyrAiAdD8Q76djIJBWbz29BUmiuEcx4fFhvwlwXcpAYgEBZ1EyAf+Yqj8w8/BsQ2DwDoLkN5uLaCFy7rbU6MR76CDvqQLuF8WuYdbyWbptrfUK/qhtJMA9JkgnfQREmYm5w83DlQCewj7an/O1G7eZ6/wCzRO9nS6rtcd8Sx8xgzB7mZvNIIHpc6sD0bURHtRQ8EOFlrl3EsPSgyIfc7x8gI/qqp4Tkvit+zbQYcPaEeW7PaGQbaesHLG4IJo78qcEXB4W3YXXKJY92OpP3/tQiW3rHu8nxJegJ45cuNYxS463OS/Acj9m4o0+jKPuh70e6hub+AJjsJdw7wMwlG/dcaq30P3EjrVn6Ip9md8MyefZuuQ1hlhrhDoA4UFh1ZspIEwAZ6RNWvkfxQuJFrFg3Lc6GfWnyJ1IHY9PtURxrld+HBFxbW7jEHy7a3GMdzEAhZ+UkHQ61V7WISJCDUkMZHp7QY3/L7Vy8arye/wC/79l6xpB2414m2rFxUt2/xCZAzXEeIkSBlK7xBOoifYiozj3ixat4UXLKhsVcJAtsQRbA/aYAzl7DQt1ignfvmGbMYH7J3PyH967DErlJZBoNGO7HqJn329tt6qnQnjJYeL8TbE4pMReuZkW0hu3BmuC2WEZcmmWHhcqyAWk6iBD8vYB8TfDQWbMABqZckQJPaQftUrwzAfiilvDzZe6uU5rmVbnsY6MRtsSNqKnh/wCHz4O4ty8bZKKYCkmXO7HQaAEgewHapR5ZnY9tIuvL/DBhsPbsgzkGp7kmWP1YmuPNvCvxWDxFjrctsF/m3X/uAqWFfa6kusOfTKOCxDNZYElrrOFyDW6fSTooBLIuUAgxBNXPgfM2I4bZw5uP5guFv0DEHywP3WklWiJWCusEaGrDxvkLFW+I3cRgkUpels2Zc9pmMvkDkLJMmTI9ZEUN+ZOEWreJNtrj+YWLPmyMZmWM2/SW3kDaPpXO/LzLdNGgeFc4YW7hhiDcVLY0bNplP7pHQ+3UbEiujc3YPyrt5b6Nbs/rGB0WZgdySRAABJOgrOtlyoyoWgiCDImJiV2kSYPue9NbTqyENngkkxtsYzZiNNSPYEzVFb3BfAJPNvNuIxeHS7gfMVHdldUA85gNNMpJCj91dRmkneR3xK+bptBW+JAWCtqBOquYGZgFB7bRT/lfyArXlN5LoBVShUdP4lOb3Aq4cu+H17FuMTcawLVxgSbbE+nd4AkB2IgydDm+QlLt00VxSvZC4bkrF3EV1tEq4DA+xEj8qVaFRQAABAGgFKujxIeTPVZ48bMRfPEil0nylRfJAmMpHqOumYsCD7KvatD0PfFvklsbaW/YE4i0CMs/rE3y/wAwMlfmR101+jQ+wA4PRpj2H+f51p2zqJ9TFyGSIPX8p/vrXPhtom5lAknQAe/aiPhvDa9+PwjmyfIZUe8dPQw0ZSJn1QDtpm9qivY9JZ2DJzrtU3yctw47D+SYfzFg/UbjqO9dOfeFnC469aYD4iy9ijEsn2Er8waI3hNyycKBjcQCDdi3aABOjkQTA9OuknQz8pGNvCnklLC1Sppw7iC3gxWRkbKwYQQYDajoYYGDqJggHSnddJzCqjeMPG7uFwE2WyNduC2WHxAFWJy9j6YnoCY1irzUJzjy2mPwzWLhK6hkYbqw2Py3B9iaFegz7MsoZMtrP+a96s2AwBuW3yg5baF2IGyrAYx2EgfM+xqI4hwy5hb1yxfgPbaGjbvIJiQRBGlHfw95ZCYB/MTK+JQggjZCCFX7Et/V7VHx2ildIC+B4eXW5cSXFsatG2YwNe51+oqIxCgGRRs8NOUriYPGWcVbNtrrZdewGjA9QGMj3oO8atNauXEuAhgSCNdDOum+9Ck90MYugheDPM184oYVmL2rgZtT8JAmR9o+vyg3ULfC3lJsDbONxWZXZcothSSqkjVonU/YAyT2JdjFq7OqmSkBtDGvY7HYgxsQRuDVYWIS2mzvSpUqcQAXjLZdOIktJFy2rWyRIgQjJHsRm6n10O7MNnVlEpPqGn5D+/yrSfiVyd/1HDBUITEWjmsudgeqn+FgInoYPSs7WrbPcZHEOTDjsVOv1EfepX0Vjs43beydzA/v9/8AmuF8KoXKmYtpJ1G8bd6L2F8Mrl22lz0y9vOATEMIKKdCdQde2T3ofc1cFuYLEvZuAZlOZOoZTsy9SNx81PakTa9jPH6G/CX9UCJyz6doB0MnUmTGlak4SjixaF05rgRQ57tAk/ehB4U8kZ38+/6lUgk9HYbKP4UMyRoTA2otPxi0GyEnN5nlwQR6oVtJiRDLqO9Uhb2TtkgKVKlVBCoeKnF7mGwDPbJUswQuATlDTrp3MLP8VZ1xTNmUlA8aQS2nsAdu43rVfGuFWsVYexfXNbuCGH5gg9CCAQe4rPHMPJmLwl82BbvX7Wf9DcVGbMDsCQNGGxG0z9EvrspH4R9gAlwoLZRJ1n569gYrw9gwWyaBsuYk5c8EhZ94b7GiryFyI/4LEeevl3L8KuYGVVTOo6ZjJjsBU1/4douBxWGD5nvubiuRGVh8A0nQRqf4jUVFb/5/kfzkAOAzJLvA1mVC/kY0nQbTRn8E77uMUfUEPlsFOwYhifrGWY9qpPD/AA14hdcC5YyqpP6x1y5u+kyvyGtGTgLYbB2reGQw2bIfQQXcZczHQTq669iOgkVjX2xbaSxFipUqVUJCpUqVYxDWeVcGt84hcNaF4nNnyiZ79gesipmlSrYYjOJ8vYXEOty/YtXHQQrOoJA3jXpPQ09bDIVCZRlUqQBoBlIKxHQEDT2r7SrYY8YPBJaBCA6mTLMx0AA1YkxAGlOKVKsYVKlSrGGmL4ZZusrXbNu4y/CXRWK/IkaU7pUqxhVGXuXsK97z2w9lrxibhRSxgQNSOgAH0pUqxh/esh1KsJBEEf8ApXPD4G3bZ3RFVn+MqIzakyY6yzGfelSrGHFKlSrGFTdsDbLFjbQsRBYqJI3gmJidaVKsYcVxv4VHILorFfhLKDHynavtKsY920CiFAAGwFNb3DLbFic3qbMwDEBjCjUTEQi/Y9zPylWMPaVKlWMKlSpVjCpUqVYwqY3uE2mfOVObNmmTr8Bj5TbtmP4PcyqVYw+pUqVYx//Z"/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9221" name="Picture 8" descr="http://www.pnas.org/content/105/17/6350/F3.me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1" y="3317876"/>
            <a:ext cx="4346575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 descr="https://c2.staticflickr.com/2/1261/1262971824_e96df395ba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9" y="2387600"/>
            <a:ext cx="4059237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01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128132" y="1700523"/>
            <a:ext cx="7772400" cy="14795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5400" b="1" dirty="0">
                <a:latin typeface="Century Gothic" panose="020B0502020202020204" pitchFamily="34" charset="0"/>
              </a:rPr>
              <a:t>DNA Barcoding</a:t>
            </a:r>
            <a:br>
              <a:rPr lang="en-US" altLang="en-US" sz="5400" b="1" dirty="0">
                <a:latin typeface="Century Gothic" panose="020B0502020202020204" pitchFamily="34" charset="0"/>
              </a:rPr>
            </a:br>
            <a:r>
              <a:rPr lang="en-US" altLang="en-US" sz="5400" b="1" cap="small" dirty="0">
                <a:latin typeface="Century Gothic" panose="020B0502020202020204" pitchFamily="34" charset="0"/>
              </a:rPr>
              <a:t>Who eats what?</a:t>
            </a:r>
          </a:p>
        </p:txBody>
      </p:sp>
      <p:pic>
        <p:nvPicPr>
          <p:cNvPr id="10243" name="Picture 2" descr="http://upload.wikimedia.org/wikipedia/commons/4/4f/Leopard_Cat_Tennoji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087" y="994086"/>
            <a:ext cx="43719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240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424242"/>
      </a:dk1>
      <a:lt1>
        <a:srgbClr val="D8D8D8"/>
      </a:lt1>
      <a:dk2>
        <a:srgbClr val="424242"/>
      </a:dk2>
      <a:lt2>
        <a:srgbClr val="D8D8D8"/>
      </a:lt2>
      <a:accent1>
        <a:srgbClr val="D0CECE"/>
      </a:accent1>
      <a:accent2>
        <a:srgbClr val="29AF8C"/>
      </a:accent2>
      <a:accent3>
        <a:srgbClr val="29AF8C"/>
      </a:accent3>
      <a:accent4>
        <a:srgbClr val="29AF8C"/>
      </a:accent4>
      <a:accent5>
        <a:srgbClr val="29AF8C"/>
      </a:accent5>
      <a:accent6>
        <a:srgbClr val="29AF8C"/>
      </a:accent6>
      <a:hlink>
        <a:srgbClr val="29AF8C"/>
      </a:hlink>
      <a:folHlink>
        <a:srgbClr val="29AF8C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229</Words>
  <Application>Microsoft Office PowerPoint</Application>
  <PresentationFormat>Widescreen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Britannic Bold</vt:lpstr>
      <vt:lpstr>Calibri</vt:lpstr>
      <vt:lpstr>Calibri Light</vt:lpstr>
      <vt:lpstr>Century Gothic</vt:lpstr>
      <vt:lpstr>Times New Roman</vt:lpstr>
      <vt:lpstr>Office Theme</vt:lpstr>
      <vt:lpstr>Why have Human Identity Testing?</vt:lpstr>
      <vt:lpstr>DNA for Identity</vt:lpstr>
      <vt:lpstr>FBI’s CODIS DNA Database: Combined DNA Index System</vt:lpstr>
      <vt:lpstr>CODIS Profile</vt:lpstr>
      <vt:lpstr>DNA Sequencing</vt:lpstr>
      <vt:lpstr>DNA Barcoding</vt:lpstr>
      <vt:lpstr>DNA Barcoding – sequenced!</vt:lpstr>
      <vt:lpstr>How many species of skippers?</vt:lpstr>
      <vt:lpstr>DNA Barcoding Who eats what?</vt:lpstr>
      <vt:lpstr>DNA Barcoding –  you paid what for that fish?</vt:lpstr>
      <vt:lpstr>SushiGate 2008 – HS Students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9</dc:title>
  <dc:creator>Robyn Puffenbarger</dc:creator>
  <cp:lastModifiedBy>McMahon, Karen</cp:lastModifiedBy>
  <cp:revision>12</cp:revision>
  <dcterms:created xsi:type="dcterms:W3CDTF">2018-10-02T10:41:41Z</dcterms:created>
  <dcterms:modified xsi:type="dcterms:W3CDTF">2019-10-24T20:59:55Z</dcterms:modified>
</cp:coreProperties>
</file>